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993" r:id="rId3"/>
    <p:sldId id="350" r:id="rId4"/>
    <p:sldId id="621" r:id="rId5"/>
    <p:sldId id="622" r:id="rId6"/>
    <p:sldId id="675" r:id="rId7"/>
    <p:sldId id="540" r:id="rId8"/>
    <p:sldId id="991" r:id="rId9"/>
    <p:sldId id="257" r:id="rId10"/>
    <p:sldId id="927" r:id="rId11"/>
    <p:sldId id="276" r:id="rId12"/>
    <p:sldId id="277" r:id="rId13"/>
    <p:sldId id="278" r:id="rId14"/>
    <p:sldId id="279" r:id="rId15"/>
    <p:sldId id="280" r:id="rId16"/>
    <p:sldId id="988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1" r:id="rId26"/>
    <p:sldId id="989" r:id="rId27"/>
    <p:sldId id="322" r:id="rId28"/>
    <p:sldId id="929" r:id="rId29"/>
    <p:sldId id="954" r:id="rId30"/>
    <p:sldId id="968" r:id="rId31"/>
    <p:sldId id="982" r:id="rId32"/>
    <p:sldId id="969" r:id="rId33"/>
    <p:sldId id="970" r:id="rId34"/>
    <p:sldId id="972" r:id="rId35"/>
    <p:sldId id="973" r:id="rId36"/>
    <p:sldId id="974" r:id="rId37"/>
    <p:sldId id="976" r:id="rId38"/>
    <p:sldId id="990" r:id="rId39"/>
    <p:sldId id="992" r:id="rId40"/>
    <p:sldId id="977" r:id="rId41"/>
    <p:sldId id="983" r:id="rId42"/>
    <p:sldId id="978" r:id="rId43"/>
    <p:sldId id="979" r:id="rId44"/>
    <p:sldId id="980" r:id="rId45"/>
    <p:sldId id="981" r:id="rId46"/>
    <p:sldId id="984" r:id="rId47"/>
    <p:sldId id="985" r:id="rId48"/>
    <p:sldId id="260" r:id="rId49"/>
    <p:sldId id="98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0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0517-9C61-9748-9527-27FEA23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86061-797D-7244-B706-B9C83971B63F}"/>
              </a:ext>
            </a:extLst>
          </p:cNvPr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8281B-A411-5E4A-86A3-72FBE96D1EBB}"/>
              </a:ext>
            </a:extLst>
          </p:cNvPr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</p:spTree>
    <p:extLst>
      <p:ext uri="{BB962C8B-B14F-4D97-AF65-F5344CB8AC3E}">
        <p14:creationId xmlns:p14="http://schemas.microsoft.com/office/powerpoint/2010/main" val="192832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</a:t>
            </a:r>
            <a:r>
              <a:rPr lang="en-US" sz="3200" dirty="0">
                <a:solidFill>
                  <a:schemeClr val="accent1"/>
                </a:solidFill>
              </a:rPr>
              <a:t>biased</a:t>
            </a:r>
            <a:r>
              <a:rPr lang="en-US" sz="3200" dirty="0"/>
              <a:t> way, learning will produce a similarly </a:t>
            </a:r>
            <a:r>
              <a:rPr lang="en-US" sz="3200" dirty="0">
                <a:solidFill>
                  <a:schemeClr val="accent1"/>
                </a:solidFill>
              </a:rPr>
              <a:t>biased</a:t>
            </a:r>
            <a:r>
              <a:rPr lang="en-US" sz="3200" dirty="0"/>
              <a:t>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4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if there are sampling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277" y="2300637"/>
            <a:ext cx="3113601" cy="314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420916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y</a:t>
                </a:r>
                <a:r>
                  <a:rPr lang="en-US" dirty="0"/>
                  <a:t>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Split data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4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9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7427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33437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AFB1-D2EF-DD4D-937C-CD58248A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of Exam 1 Till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1AEE-D4EA-CC41-AB13-99FA1248F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3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9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83E5-3BB6-D74A-A163-71FA4A9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D8CC2-0A97-194C-AC6B-49510F909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3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annual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income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debt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approve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deny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6261" y="3300781"/>
                <a:ext cx="5237539" cy="1092600"/>
              </a:xfrm>
              <a:blipFill>
                <a:blip r:embed="rId2"/>
                <a:stretch>
                  <a:fillRect l="-1937" t="-13793" r="-969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DEB75D-6FA9-AB47-A287-21D55CEBCDCB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25B877-B6A7-174A-B1D4-D0F156A47344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8B701F-49B5-7D47-8092-F66C75413BA2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76B436-10E8-5C45-B40D-6BF31312B86D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D55AA0-7963-9948-BE7A-345F3C4A6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C8DD08-B5F6-8144-9411-F47B54980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E4E5D6-3E1E-1041-B68E-C663F9DE9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7228B03-8E33-C14F-AF79-01A06E1FF574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2AACDA-F5B5-1B49-9A03-E0FA2D67713F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9C5569-B185-C44B-B376-03CD8C2F0C46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F811A8-7663-D54C-925B-51B17F4C3267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E3D09C0-E8E0-624C-B198-21932D836AA6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16E84C-2E8E-BC45-B82F-7BFB25B171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3DA1EF-ACAC-0046-98EC-C09AC22553C8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4678D4-9B11-5D4A-B989-B5F9FC2A21C0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AD09FC0-BCAF-F646-BE17-981057297B0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3DD83A5-ECC8-3940-922A-392E3054476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E317E58-5F3E-714E-8910-AB0E9DE9C95F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FAF0273-EBDC-F549-8881-CBD24BAB2247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8ECF9-4B34-5648-8546-850BC2288C0F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1987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 animBg="1"/>
      <p:bldP spid="47" grpId="0"/>
      <p:bldP spid="48" grpId="0"/>
      <p:bldP spid="49" grpId="0"/>
      <p:bldP spid="50" grpId="0" animBg="1"/>
      <p:bldP spid="52" grpId="0"/>
      <p:bldP spid="55" grpId="0"/>
      <p:bldP spid="56" grpId="0"/>
      <p:bldP spid="57" grpId="0"/>
      <p:bldP spid="58" grpId="0"/>
      <p:bldP spid="59" grpId="0" animBg="1"/>
      <p:bldP spid="64" grpId="0" animBg="1"/>
      <p:bldP spid="65" grpId="0" animBg="1"/>
      <p:bldP spid="66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Generally speaking, bad generalization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VC dimension is infinity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High variance </a:t>
            </a:r>
            <a:r>
              <a:rPr lang="en-US" sz="1400" dirty="0">
                <a:solidFill>
                  <a:schemeClr val="bg1"/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Easily overfit</a:t>
            </a:r>
          </a:p>
          <a:p>
            <a:pPr lvl="1"/>
            <a:endParaRPr lang="en-US" sz="23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One of the classical model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Building block for other models </a:t>
            </a:r>
            <a:r>
              <a:rPr lang="en-US" sz="1400" dirty="0">
                <a:solidFill>
                  <a:schemeClr val="bg1"/>
                </a:solidFill>
              </a:rPr>
              <a:t>(e.g., random forest)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2814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3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31667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1" y="1813256"/>
                <a:ext cx="6760982" cy="4351338"/>
              </a:xfrm>
              <a:prstGeom prst="rect">
                <a:avLst/>
              </a:prstGeom>
              <a:blipFill>
                <a:blip r:embed="rId4"/>
                <a:stretch>
                  <a:fillRect l="-150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857261" y="3873798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8710" y="37540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7C4AA71-4354-0940-BCAC-9E3B7B59310F}"/>
              </a:ext>
            </a:extLst>
          </p:cNvPr>
          <p:cNvSpPr/>
          <p:nvPr/>
        </p:nvSpPr>
        <p:spPr>
          <a:xfrm>
            <a:off x="5812259" y="6228476"/>
            <a:ext cx="4936547" cy="4442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one do you think might generalize better?</a:t>
            </a:r>
          </a:p>
        </p:txBody>
      </p:sp>
    </p:spTree>
    <p:extLst>
      <p:ext uri="{BB962C8B-B14F-4D97-AF65-F5344CB8AC3E}">
        <p14:creationId xmlns:p14="http://schemas.microsoft.com/office/powerpoint/2010/main" val="321171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142" y="3303039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987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8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Template of 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: 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(assigned as root)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05457" cy="4351338"/>
              </a:xfrm>
              <a:blipFill>
                <a:blip r:embed="rId2"/>
                <a:stretch>
                  <a:fillRect l="-807" t="-1744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A8CE-29D7-D649-8CE1-686AAA1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503" y="34847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741493C6-46AC-D440-9174-46FDDFA790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56650332"/>
                  </p:ext>
                </p:extLst>
              </p:nvPr>
            </p:nvGraphicFramePr>
            <p:xfrm>
              <a:off x="491197" y="2864202"/>
              <a:ext cx="2717543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754" t="-3226" r="-278947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3725" t="-3226" r="-211765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4746" t="-3226" r="-83051" b="-7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350000" t="-3226" r="-2083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6AFD1-3FEB-5843-BA9B-D39E9BF09414}"/>
              </a:ext>
            </a:extLst>
          </p:cNvPr>
          <p:cNvGrpSpPr/>
          <p:nvPr/>
        </p:nvGrpSpPr>
        <p:grpSpPr>
          <a:xfrm>
            <a:off x="7468778" y="2639552"/>
            <a:ext cx="1707419" cy="1027688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1BEFDF2F-BF6D-6E47-8C85-DF9FE9C61C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546BA-8260-C84D-AF95-21C26D7CF90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E5C163-4779-3145-BE7A-56D7F6784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FF892F-6E35-5D4F-A97C-E7966134583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80E17-E6D5-4444-8C57-B0E47471DF2E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4">
                <a:extLst>
                  <a:ext uri="{FF2B5EF4-FFF2-40B4-BE49-F238E27FC236}">
                    <a16:creationId xmlns:a16="http://schemas.microsoft.com/office/drawing/2014/main" id="{2F1696B2-0A1F-C34E-A2C2-A7527F0FB7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73736562"/>
                  </p:ext>
                </p:extLst>
              </p:nvPr>
            </p:nvGraphicFramePr>
            <p:xfrm>
              <a:off x="5372651" y="3795069"/>
              <a:ext cx="2654156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303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18" r="-283636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12000" r="-21200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182759" r="-8275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348936" r="-2128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657225AF-F69A-FE42-B917-D2319172B22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6020099"/>
                  </p:ext>
                </p:extLst>
              </p:nvPr>
            </p:nvGraphicFramePr>
            <p:xfrm>
              <a:off x="8457148" y="3808235"/>
              <a:ext cx="271754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980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648246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45328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608989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r="-280702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11765" r="-213725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183051" r="-8474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47917" r="-4167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06ACC-997F-A040-9260-1C85DE526B04}"/>
              </a:ext>
            </a:extLst>
          </p:cNvPr>
          <p:cNvCxnSpPr/>
          <p:nvPr/>
        </p:nvCxnSpPr>
        <p:spPr>
          <a:xfrm>
            <a:off x="6670433" y="5620521"/>
            <a:ext cx="0" cy="40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4995DD-007C-4F42-B08D-0178916DD8B4}"/>
              </a:ext>
            </a:extLst>
          </p:cNvPr>
          <p:cNvSpPr/>
          <p:nvPr/>
        </p:nvSpPr>
        <p:spPr>
          <a:xfrm>
            <a:off x="5705234" y="6453688"/>
            <a:ext cx="1930397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Leaf prediction +1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2DD014-1EC9-6647-A19A-1A775169A8F4}"/>
              </a:ext>
            </a:extLst>
          </p:cNvPr>
          <p:cNvCxnSpPr>
            <a:cxnSpLocks/>
          </p:cNvCxnSpPr>
          <p:nvPr/>
        </p:nvCxnSpPr>
        <p:spPr>
          <a:xfrm>
            <a:off x="9815918" y="5620521"/>
            <a:ext cx="0" cy="399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5AA95-A906-DB4E-9F56-5D46BEB17519}"/>
              </a:ext>
            </a:extLst>
          </p:cNvPr>
          <p:cNvCxnSpPr>
            <a:cxnSpLocks/>
          </p:cNvCxnSpPr>
          <p:nvPr/>
        </p:nvCxnSpPr>
        <p:spPr>
          <a:xfrm>
            <a:off x="3506771" y="4442442"/>
            <a:ext cx="1706252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8E1D50-1BB4-3648-B2C6-9D42E3177B97}"/>
              </a:ext>
            </a:extLst>
          </p:cNvPr>
          <p:cNvSpPr txBox="1"/>
          <p:nvPr/>
        </p:nvSpPr>
        <p:spPr>
          <a:xfrm>
            <a:off x="6143679" y="6019875"/>
            <a:ext cx="11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3C19D-3376-D34F-AE12-90C6FFCA3128}"/>
              </a:ext>
            </a:extLst>
          </p:cNvPr>
          <p:cNvSpPr txBox="1"/>
          <p:nvPr/>
        </p:nvSpPr>
        <p:spPr>
          <a:xfrm>
            <a:off x="8673325" y="6453688"/>
            <a:ext cx="248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next feature to split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71741-1502-E64E-B63E-4307B4BD3AEE}"/>
              </a:ext>
            </a:extLst>
          </p:cNvPr>
          <p:cNvSpPr txBox="1"/>
          <p:nvPr/>
        </p:nvSpPr>
        <p:spPr>
          <a:xfrm>
            <a:off x="8972931" y="6019875"/>
            <a:ext cx="168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terminate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30C6E2-7456-5541-BF66-E2EEE6DEC41F}"/>
              </a:ext>
            </a:extLst>
          </p:cNvPr>
          <p:cNvSpPr txBox="1"/>
          <p:nvPr/>
        </p:nvSpPr>
        <p:spPr>
          <a:xfrm>
            <a:off x="3379578" y="375657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F1E947-13F8-E244-A17C-AF4D80E36BAB}"/>
              </a:ext>
            </a:extLst>
          </p:cNvPr>
          <p:cNvSpPr txBox="1"/>
          <p:nvPr/>
        </p:nvSpPr>
        <p:spPr>
          <a:xfrm>
            <a:off x="4414884" y="2665172"/>
            <a:ext cx="308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Termination conditions not net</a:t>
            </a:r>
          </a:p>
          <a:p>
            <a:r>
              <a:rPr lang="en-US" dirty="0"/>
              <a:t>Find a feature to split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802EEB-7C22-3349-96D5-28D5D27C61E9}"/>
              </a:ext>
            </a:extLst>
          </p:cNvPr>
          <p:cNvSpPr txBox="1"/>
          <p:nvPr/>
        </p:nvSpPr>
        <p:spPr>
          <a:xfrm>
            <a:off x="6679920" y="560079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4D712-68F3-5A41-9602-1FD9A09EA481}"/>
              </a:ext>
            </a:extLst>
          </p:cNvPr>
          <p:cNvSpPr txBox="1"/>
          <p:nvPr/>
        </p:nvSpPr>
        <p:spPr>
          <a:xfrm>
            <a:off x="9825404" y="5579497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DecisionTreeLearn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/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(assigned as root)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0AF3D0D-F8C0-0249-A9E8-EFC1FF3E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7" y="231470"/>
                <a:ext cx="7308980" cy="22267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5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  <p:bldP spid="25" grpId="0"/>
      <p:bldP spid="26" grpId="0"/>
      <p:bldP spid="28" grpId="0"/>
      <p:bldP spid="31" grpId="0"/>
      <p:bldP spid="32" grpId="0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A4C-3A0E-CD47-93BF-3B7F2C5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12F6A-D6CB-1248-82AE-EA33C2EC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817" y="4092963"/>
            <a:ext cx="4568786" cy="2615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predictions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Average (for regression)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C00000"/>
                </a:solidFill>
              </a:rPr>
              <a:t>Split criteria?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/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AA9BD94-9F9B-F344-85AD-B9018E1AE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5" y="1556416"/>
                <a:ext cx="6620933" cy="22267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25CE0-5542-BF42-864B-F1F015B1A3B1}"/>
              </a:ext>
            </a:extLst>
          </p:cNvPr>
          <p:cNvSpPr txBox="1">
            <a:spLocks/>
          </p:cNvSpPr>
          <p:nvPr/>
        </p:nvSpPr>
        <p:spPr>
          <a:xfrm>
            <a:off x="583360" y="4092962"/>
            <a:ext cx="6091138" cy="261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Termination conditions</a:t>
            </a:r>
          </a:p>
          <a:p>
            <a:pPr lvl="1"/>
            <a:r>
              <a:rPr lang="en-US" dirty="0"/>
              <a:t>When the dataset is empty</a:t>
            </a:r>
          </a:p>
          <a:p>
            <a:pPr lvl="1"/>
            <a:r>
              <a:rPr lang="en-US" dirty="0"/>
              <a:t>When all labels are the same</a:t>
            </a:r>
          </a:p>
          <a:p>
            <a:pPr lvl="1"/>
            <a:r>
              <a:rPr lang="en-US" dirty="0"/>
              <a:t>when all features are the same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When the depth of the tree is too deep</a:t>
            </a:r>
          </a:p>
          <a:p>
            <a:pPr lvl="1"/>
            <a:r>
              <a:rPr lang="en-US" dirty="0"/>
              <a:t>…</a:t>
            </a:r>
          </a:p>
          <a:p>
            <a:endParaRPr lang="en-US" sz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6C186D-E6B6-CE46-8D02-EEDD2FFE987B}"/>
              </a:ext>
            </a:extLst>
          </p:cNvPr>
          <p:cNvGrpSpPr/>
          <p:nvPr/>
        </p:nvGrpSpPr>
        <p:grpSpPr>
          <a:xfrm>
            <a:off x="7741664" y="737152"/>
            <a:ext cx="3818192" cy="3045997"/>
            <a:chOff x="5372654" y="2639550"/>
            <a:chExt cx="6076230" cy="42073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20B9DD-9F73-524A-8246-9B9F49AA54C5}"/>
                </a:ext>
              </a:extLst>
            </p:cNvPr>
            <p:cNvGrpSpPr/>
            <p:nvPr/>
          </p:nvGrpSpPr>
          <p:grpSpPr>
            <a:xfrm>
              <a:off x="7468778" y="2639550"/>
              <a:ext cx="1707419" cy="1027687"/>
              <a:chOff x="7549869" y="1555380"/>
              <a:chExt cx="1227198" cy="6329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1F891F8F-EA4A-FB4D-8C30-5E95ADED3601}"/>
                      </a:ext>
                    </a:extLst>
                  </p:cNvPr>
                  <p:cNvSpPr/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5" name="Rounded Rectangle 4">
                    <a:extLst>
                      <a:ext uri="{FF2B5EF4-FFF2-40B4-BE49-F238E27FC236}">
                        <a16:creationId xmlns:a16="http://schemas.microsoft.com/office/drawing/2014/main" id="{1BEFDF2F-BF6D-6E47-8C85-DF9FE9C61C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01203" y="1555380"/>
                    <a:ext cx="458415" cy="351181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772C3-9C47-E54F-8589-69966151180B}"/>
                  </a:ext>
                </a:extLst>
              </p:cNvPr>
              <p:cNvSpPr txBox="1"/>
              <p:nvPr/>
            </p:nvSpPr>
            <p:spPr>
              <a:xfrm>
                <a:off x="7549869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+1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53B9D22-55CF-AD46-BCC1-BA2D27EC3A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1486" y="1917803"/>
                <a:ext cx="363632" cy="2705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6FFD792-AD41-0745-AF01-BC658D56DAE6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8130410" y="1906561"/>
                <a:ext cx="401080" cy="28178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3B30DF-C931-BC4E-88E4-9CC5776C49FE}"/>
                  </a:ext>
                </a:extLst>
              </p:cNvPr>
              <p:cNvSpPr txBox="1"/>
              <p:nvPr/>
            </p:nvSpPr>
            <p:spPr>
              <a:xfrm>
                <a:off x="8375987" y="1839071"/>
                <a:ext cx="401080" cy="216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-1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4" name="Content Placeholder 4">
                  <a:extLst>
                    <a:ext uri="{FF2B5EF4-FFF2-40B4-BE49-F238E27FC236}">
                      <a16:creationId xmlns:a16="http://schemas.microsoft.com/office/drawing/2014/main" id="{BDF024DE-F2CD-FA49-870B-8E15336B566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094171397"/>
                    </p:ext>
                  </p:extLst>
                </p:nvPr>
              </p:nvGraphicFramePr>
              <p:xfrm>
                <a:off x="5372654" y="3795069"/>
                <a:ext cx="2800797" cy="1845657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63044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19825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482699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394402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4963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2703" r="-283784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15152" r="-218182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182051" r="-84615" b="-4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4"/>
                            <a:stretch>
                              <a:fillRect l="-354839" r="-6452" b="-4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46867622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3036137617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4150166619"/>
                        </a:ext>
                      </a:extLst>
                    </a:tr>
                    <a:tr h="265310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239506974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tc>
                        <a:txBody>
                          <a:bodyPr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oMath>
                              </m:oMathPara>
                            </a14:m>
                            <a:endParaRPr lang="en-US" sz="11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endParaRPr>
                          </a:p>
                        </a:txBody>
                        <a:tcPr marL="83991" marR="83991" marT="41996" marB="41996" anchor="ctr"/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5" name="Content Placeholder 4">
                  <a:extLst>
                    <a:ext uri="{FF2B5EF4-FFF2-40B4-BE49-F238E27FC236}">
                      <a16:creationId xmlns:a16="http://schemas.microsoft.com/office/drawing/2014/main" id="{EC4DC210-1425-0942-B2B5-2B265DEAC81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329858"/>
                    </p:ext>
                  </p:extLst>
                </p:nvPr>
              </p:nvGraphicFramePr>
              <p:xfrm>
                <a:off x="8457148" y="3808233"/>
                <a:ext cx="2903842" cy="1822610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480080">
                        <a:extLst>
                          <a:ext uri="{9D8B030D-6E8A-4147-A177-3AD203B41FA5}">
                            <a16:colId xmlns:a16="http://schemas.microsoft.com/office/drawing/2014/main" val="2947714296"/>
                          </a:ext>
                        </a:extLst>
                      </a:gridCol>
                      <a:gridCol w="435272">
                        <a:extLst>
                          <a:ext uri="{9D8B030D-6E8A-4147-A177-3AD203B41FA5}">
                            <a16:colId xmlns:a16="http://schemas.microsoft.com/office/drawing/2014/main" val="3835987123"/>
                          </a:ext>
                        </a:extLst>
                      </a:gridCol>
                      <a:gridCol w="500458">
                        <a:extLst>
                          <a:ext uri="{9D8B030D-6E8A-4147-A177-3AD203B41FA5}">
                            <a16:colId xmlns:a16="http://schemas.microsoft.com/office/drawing/2014/main" val="551998646"/>
                          </a:ext>
                        </a:extLst>
                      </a:gridCol>
                      <a:gridCol w="408911">
                        <a:extLst>
                          <a:ext uri="{9D8B030D-6E8A-4147-A177-3AD203B41FA5}">
                            <a16:colId xmlns:a16="http://schemas.microsoft.com/office/drawing/2014/main" val="1988890604"/>
                          </a:ext>
                        </a:extLst>
                      </a:gridCol>
                    </a:tblGrid>
                    <a:tr h="271530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2632" t="-4545" r="-286842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14706" t="-4545" r="-220588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182500" t="-4545" r="-87500" b="-39090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83991" marR="83991" marT="41996" marB="41996" anchor="ctr">
                          <a:blipFill>
                            <a:blip r:embed="rId5"/>
                            <a:stretch>
                              <a:fillRect l="-353125" t="-4545" r="-9375" b="-390909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964607470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581238333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0352146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00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+1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41884979"/>
                        </a:ext>
                      </a:extLst>
                    </a:tr>
                    <a:tr h="261997"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US" sz="1100" b="0" i="0" u="none" strike="noStrike" dirty="0">
                                <a:solidFill>
                                  <a:srgbClr val="FF0000"/>
                                </a:solidFill>
                                <a:effectLst/>
                                <a:latin typeface="Calibri" panose="020F0502020204030204" pitchFamily="34" charset="0"/>
                                <a:cs typeface="Calibri" panose="020F0502020204030204" pitchFamily="34" charset="0"/>
                              </a:rPr>
                              <a:t>-1</a:t>
                            </a: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758408989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B80F4E-B214-844D-839D-64BA28B2219E}"/>
                </a:ext>
              </a:extLst>
            </p:cNvPr>
            <p:cNvCxnSpPr/>
            <p:nvPr/>
          </p:nvCxnSpPr>
          <p:spPr>
            <a:xfrm>
              <a:off x="6664345" y="5755700"/>
              <a:ext cx="0" cy="404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87B278B-E47E-2E4F-958E-DF9E0B4F32D6}"/>
                </a:ext>
              </a:extLst>
            </p:cNvPr>
            <p:cNvSpPr/>
            <p:nvPr/>
          </p:nvSpPr>
          <p:spPr>
            <a:xfrm>
              <a:off x="5705234" y="6453688"/>
              <a:ext cx="1930397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Leaf prediction +1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DF535F0-9817-D847-97B8-C880A579CB74}"/>
                </a:ext>
              </a:extLst>
            </p:cNvPr>
            <p:cNvCxnSpPr>
              <a:cxnSpLocks/>
            </p:cNvCxnSpPr>
            <p:nvPr/>
          </p:nvCxnSpPr>
          <p:spPr>
            <a:xfrm>
              <a:off x="9823959" y="5760947"/>
              <a:ext cx="0" cy="399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CE7795-58CB-D942-813F-7F23A55E72F1}"/>
                </a:ext>
              </a:extLst>
            </p:cNvPr>
            <p:cNvSpPr txBox="1"/>
            <p:nvPr/>
          </p:nvSpPr>
          <p:spPr>
            <a:xfrm>
              <a:off x="6144960" y="6090548"/>
              <a:ext cx="1038768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terminate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A7DE0A-C02E-D644-B629-C1F2EB26C1DB}"/>
                </a:ext>
              </a:extLst>
            </p:cNvPr>
            <p:cNvSpPr txBox="1"/>
            <p:nvPr/>
          </p:nvSpPr>
          <p:spPr>
            <a:xfrm>
              <a:off x="8673326" y="6453684"/>
              <a:ext cx="2130597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Find next feature to split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3C66B5-1FBC-6B4F-B7F3-0AD016C0C796}"/>
                </a:ext>
              </a:extLst>
            </p:cNvPr>
            <p:cNvSpPr txBox="1"/>
            <p:nvPr/>
          </p:nvSpPr>
          <p:spPr>
            <a:xfrm>
              <a:off x="9052084" y="6094014"/>
              <a:ext cx="1685974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Don’t terminate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CE307E-3F22-1E41-934B-27B1F3C1C713}"/>
                </a:ext>
              </a:extLst>
            </p:cNvPr>
            <p:cNvSpPr txBox="1"/>
            <p:nvPr/>
          </p:nvSpPr>
          <p:spPr>
            <a:xfrm>
              <a:off x="6710449" y="5685024"/>
              <a:ext cx="1727811" cy="3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A3D65F-EF4E-2C4E-BC60-24C2FC3FE9E5}"/>
                </a:ext>
              </a:extLst>
            </p:cNvPr>
            <p:cNvSpPr txBox="1"/>
            <p:nvPr/>
          </p:nvSpPr>
          <p:spPr>
            <a:xfrm>
              <a:off x="9769814" y="5712271"/>
              <a:ext cx="1679070" cy="318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DecisionTreeLearn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27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23631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68B7-724A-1D49-A51A-BC5CDBD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3C62-2C08-C448-863E-B69330A58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 would you choose to split?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the tree to be “smaller”</a:t>
            </a:r>
          </a:p>
          <a:p>
            <a:pPr lvl="1"/>
            <a:r>
              <a:rPr lang="en-US" dirty="0"/>
              <a:t>Intuition: choose the one that the labels in </a:t>
            </a:r>
            <a:r>
              <a:rPr lang="en-US"/>
              <a:t>the subtrees are </a:t>
            </a:r>
            <a:r>
              <a:rPr lang="en-US" dirty="0"/>
              <a:t>more “</a:t>
            </a:r>
            <a:r>
              <a:rPr lang="en-US" dirty="0">
                <a:solidFill>
                  <a:schemeClr val="accent1"/>
                </a:solidFill>
              </a:rPr>
              <a:t>pure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Example: choose the one maximizing </a:t>
            </a:r>
            <a:r>
              <a:rPr lang="en-US" dirty="0">
                <a:solidFill>
                  <a:srgbClr val="C00000"/>
                </a:solidFill>
              </a:rPr>
              <a:t>information gain</a:t>
            </a:r>
            <a:r>
              <a:rPr lang="en-US" dirty="0"/>
              <a:t> =&gt; </a:t>
            </a:r>
            <a:r>
              <a:rPr lang="en-US" dirty="0">
                <a:solidFill>
                  <a:srgbClr val="C00000"/>
                </a:solidFill>
              </a:rPr>
              <a:t>ID3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567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2FD37968-0B0C-7342-A644-414CC3E5552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3188210"/>
                  </p:ext>
                </p:extLst>
              </p:nvPr>
            </p:nvGraphicFramePr>
            <p:xfrm>
              <a:off x="1428493" y="2446731"/>
              <a:ext cx="1955853" cy="1741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312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727943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9478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000" r="-212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87931" r="-82759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31915" r="-2128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C23CA63-4BBC-874B-8A0A-C18D66BC2725}"/>
              </a:ext>
            </a:extLst>
          </p:cNvPr>
          <p:cNvGrpSpPr/>
          <p:nvPr/>
        </p:nvGrpSpPr>
        <p:grpSpPr>
          <a:xfrm>
            <a:off x="4792494" y="2571198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C7C7849-AF9F-634B-9B49-0EA1E3ED3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3100B-C4C1-3241-AE68-B099C2E2E7C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D812F7-D821-2044-99BA-68E94ECFB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31AAC6-0330-2D4C-94F4-3A34B8C3365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274990-21B0-9040-A7B3-6A8DA3204FF2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Content Placeholder 4">
                <a:extLst>
                  <a:ext uri="{FF2B5EF4-FFF2-40B4-BE49-F238E27FC236}">
                    <a16:creationId xmlns:a16="http://schemas.microsoft.com/office/drawing/2014/main" id="{EB89B8A5-C6BE-964D-BF45-5C7A7A6D95B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0590343"/>
                  </p:ext>
                </p:extLst>
              </p:nvPr>
            </p:nvGraphicFramePr>
            <p:xfrm>
              <a:off x="3890511" y="3541825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778" t="-3448" r="-208333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90244" t="-3448" r="-82927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4"/>
                          <a:stretch>
                            <a:fillRect l="-236364" t="-3448" r="-3030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148AB6B4-224F-DF48-BD10-9A340C8051E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3863332"/>
                  </p:ext>
                </p:extLst>
              </p:nvPr>
            </p:nvGraphicFramePr>
            <p:xfrm>
              <a:off x="5530641" y="3520532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778" t="-3571" r="-208333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90244" t="-3571" r="-8292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6364" t="-3571" r="-303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828D9-D8A7-E74D-A5FF-0A38710E1EDA}"/>
              </a:ext>
            </a:extLst>
          </p:cNvPr>
          <p:cNvGrpSpPr/>
          <p:nvPr/>
        </p:nvGrpSpPr>
        <p:grpSpPr>
          <a:xfrm>
            <a:off x="8594084" y="2526756"/>
            <a:ext cx="1430506" cy="857802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C5FB118C-584B-0243-AC59-39D092625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F3A6C-6A07-BD4B-85E0-37ED80AE0753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F1DE6A-0FB4-7643-93C9-AC0A24E91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8AB06DA-E524-D148-8148-A21438D076C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B64ACD-BA44-7747-8BCA-991FE9BC553B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9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432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Content Placeholder 4">
                <a:extLst>
                  <a:ext uri="{FF2B5EF4-FFF2-40B4-BE49-F238E27FC236}">
                    <a16:creationId xmlns:a16="http://schemas.microsoft.com/office/drawing/2014/main" id="{1DD36596-E5CD-314B-AD20-90EE2CDA1A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9936165"/>
                  </p:ext>
                </p:extLst>
              </p:nvPr>
            </p:nvGraphicFramePr>
            <p:xfrm>
              <a:off x="7692101" y="3497383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778" t="-344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90244" t="-3448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7"/>
                          <a:stretch>
                            <a:fillRect l="-236364" t="-3448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154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36BE77BB-97B1-7F4D-ABF1-26E0C11077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54517455"/>
                  </p:ext>
                </p:extLst>
              </p:nvPr>
            </p:nvGraphicFramePr>
            <p:xfrm>
              <a:off x="9332231" y="3476090"/>
              <a:ext cx="1384718" cy="10497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44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515374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421100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778" r="-211111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90244" r="-85366" b="-2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6364" r="-6061" b="-2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21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</a:t>
                </a:r>
                <a:r>
                  <a:rPr lang="en-US"/>
                  <a:t>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BB7C8A5-17DF-D445-91C6-139D2FEC4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5348385" y="4429919"/>
            <a:ext cx="6402499" cy="20052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Interpretations of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# bit to encode a distribution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Higher entropy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is less “pure”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”pure” data =&gt; all labels are +1 or -1 =&gt; entropy =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2BD-8AC7-4D47-B6A0-C7840B3CA00F}"/>
              </a:ext>
            </a:extLst>
          </p:cNvPr>
          <p:cNvSpPr/>
          <p:nvPr/>
        </p:nvSpPr>
        <p:spPr>
          <a:xfrm>
            <a:off x="2234153" y="4521199"/>
            <a:ext cx="2846894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23C7-1C4B-F34C-BAA5-5B0757E28854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658C-8E8B-4C4E-919B-9476647C86D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CE6D-D053-834B-9259-135AF88A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1DC90-390B-A743-8B62-7E02EA0C3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079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E58D-3243-8C40-8625-0B4A4D46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 to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labels</a:t>
                </a:r>
              </a:p>
              <a:p>
                <a:r>
                  <a:rPr lang="en-US" dirty="0"/>
                  <a:t>Entropy: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ratio of points with label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data</a:t>
                </a:r>
              </a:p>
              <a:p>
                <a:endParaRPr lang="en-US" sz="1200" dirty="0"/>
              </a:p>
              <a:p>
                <a:r>
                  <a:rPr lang="en-US" dirty="0"/>
                  <a:t>Binary case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DB14A-8D97-2244-A1BC-E37F00AFE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6287EAA-77D9-BD41-9633-12CE4640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5" y="4521199"/>
            <a:ext cx="2269068" cy="22690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7642-9545-1C40-ABBA-E88863B2D684}"/>
              </a:ext>
            </a:extLst>
          </p:cNvPr>
          <p:cNvSpPr txBox="1">
            <a:spLocks/>
          </p:cNvSpPr>
          <p:nvPr/>
        </p:nvSpPr>
        <p:spPr>
          <a:xfrm>
            <a:off x="4914028" y="4373704"/>
            <a:ext cx="7023467" cy="24842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Interpretations of entropy</a:t>
            </a:r>
          </a:p>
          <a:p>
            <a:pPr lvl="1"/>
            <a:r>
              <a:rPr lang="en-US" dirty="0"/>
              <a:t>Expected # bit to encode a distribution</a:t>
            </a:r>
          </a:p>
          <a:p>
            <a:endParaRPr lang="en-US" dirty="0"/>
          </a:p>
          <a:p>
            <a:r>
              <a:rPr lang="en-US" dirty="0"/>
              <a:t>Higher entropy</a:t>
            </a:r>
          </a:p>
          <a:p>
            <a:pPr lvl="1"/>
            <a:r>
              <a:rPr lang="en-US" dirty="0"/>
              <a:t>data is less “pure”</a:t>
            </a:r>
          </a:p>
          <a:p>
            <a:r>
              <a:rPr lang="en-US" dirty="0"/>
              <a:t>”pure” data =&gt; all labels are +1 or -1 =&gt; entropy = 0</a:t>
            </a:r>
          </a:p>
          <a:p>
            <a:r>
              <a:rPr lang="en-US"/>
              <a:t>Want </a:t>
            </a:r>
            <a:r>
              <a:rPr lang="en-US" dirty="0"/>
              <a:t>to choose splits that lead to pure data, i.e., lower entropy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5353F-ECBA-C74E-842A-C116BABA39B8}"/>
              </a:ext>
            </a:extLst>
          </p:cNvPr>
          <p:cNvSpPr/>
          <p:nvPr/>
        </p:nvSpPr>
        <p:spPr>
          <a:xfrm>
            <a:off x="2360104" y="6662655"/>
            <a:ext cx="2846894" cy="195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927C5-76FE-BD46-BC3C-93AA6879C83C}"/>
              </a:ext>
            </a:extLst>
          </p:cNvPr>
          <p:cNvSpPr/>
          <p:nvPr/>
        </p:nvSpPr>
        <p:spPr>
          <a:xfrm>
            <a:off x="735291" y="4669895"/>
            <a:ext cx="1269256" cy="1971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/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3F1948-B32F-454F-A0F3-95A01BE8E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9" y="6606438"/>
                <a:ext cx="39703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/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17F750-F850-D74D-A0BE-600F4759E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95" y="5353148"/>
                <a:ext cx="639214" cy="307777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/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By definition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C4E6BA6-A93C-474D-83FE-D1696ADB6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35" y="2362517"/>
                <a:ext cx="3120469" cy="10786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32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</a:t>
                </a:r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06" y="2812005"/>
                <a:ext cx="3036915" cy="73473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ID3: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1B50319-6CDC-9B4B-B061-3EF2B9FBE5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073786"/>
                  </p:ext>
                </p:extLst>
              </p:nvPr>
            </p:nvGraphicFramePr>
            <p:xfrm>
              <a:off x="1672408" y="3686870"/>
              <a:ext cx="1755166" cy="1519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8161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653250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53375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t="-3571" r="-213333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86538" t="-3571" r="-84615" b="-3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30952" t="-3571" r="-4762" b="-3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9B6E6A6-6DC6-B140-9D92-004033DA9DB5}"/>
              </a:ext>
            </a:extLst>
          </p:cNvPr>
          <p:cNvGrpSpPr/>
          <p:nvPr/>
        </p:nvGrpSpPr>
        <p:grpSpPr>
          <a:xfrm>
            <a:off x="5249694" y="3473442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E3134F7-6849-C546-A4E5-16B052333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96B7AF-A023-E54F-B36A-7CA9DF711386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322EFA3-EB32-D14F-8310-09AEBB0B5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CC4FA7-B7C0-374D-B3B7-6505B05CC85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FC20B7-DB6B-2B46-9773-119A91F569BF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4">
                <a:extLst>
                  <a:ext uri="{FF2B5EF4-FFF2-40B4-BE49-F238E27FC236}">
                    <a16:creationId xmlns:a16="http://schemas.microsoft.com/office/drawing/2014/main" id="{5BC6E8C2-5C2A-3145-8A71-836831516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54256667"/>
                  </p:ext>
                </p:extLst>
              </p:nvPr>
            </p:nvGraphicFramePr>
            <p:xfrm>
              <a:off x="4347711" y="4444069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3125" t="-3448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89189" t="-3448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5"/>
                          <a:stretch>
                            <a:fillRect l="-233333" t="-3448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B79D8EBF-858E-B84C-AC63-A1260676296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7215158"/>
                  </p:ext>
                </p:extLst>
              </p:nvPr>
            </p:nvGraphicFramePr>
            <p:xfrm>
              <a:off x="5987841" y="4422776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6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23A19A0-C36D-3C49-A0FA-21A0E20AB3BB}"/>
              </a:ext>
            </a:extLst>
          </p:cNvPr>
          <p:cNvGrpSpPr/>
          <p:nvPr/>
        </p:nvGrpSpPr>
        <p:grpSpPr>
          <a:xfrm>
            <a:off x="9051284" y="3429000"/>
            <a:ext cx="1283725" cy="720126"/>
            <a:chOff x="7549869" y="1555380"/>
            <a:chExt cx="1227198" cy="6329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/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299B8CE-CA48-074A-9E75-28FDA0E5A9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203" y="1555380"/>
                  <a:ext cx="458415" cy="351181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AC2DEC-AFED-9445-8544-BC3CAF1760C9}"/>
                </a:ext>
              </a:extLst>
            </p:cNvPr>
            <p:cNvSpPr txBox="1"/>
            <p:nvPr/>
          </p:nvSpPr>
          <p:spPr>
            <a:xfrm>
              <a:off x="7549869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+1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CE11145-3907-C34E-81E8-E750B24F1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71486" y="1917803"/>
              <a:ext cx="363632" cy="270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70D5202-6CD1-F948-9191-BBCA6BB20E32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8130410" y="1906561"/>
              <a:ext cx="401080" cy="28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257F30-8EFA-D047-8B99-85AF520EA8FC}"/>
                </a:ext>
              </a:extLst>
            </p:cNvPr>
            <p:cNvSpPr txBox="1"/>
            <p:nvPr/>
          </p:nvSpPr>
          <p:spPr>
            <a:xfrm>
              <a:off x="8375987" y="1839071"/>
              <a:ext cx="401080" cy="24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Content Placeholder 4">
                <a:extLst>
                  <a:ext uri="{FF2B5EF4-FFF2-40B4-BE49-F238E27FC236}">
                    <a16:creationId xmlns:a16="http://schemas.microsoft.com/office/drawing/2014/main" id="{87A2F241-63D7-4049-9AE4-449D421795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17499089"/>
                  </p:ext>
                </p:extLst>
              </p:nvPr>
            </p:nvGraphicFramePr>
            <p:xfrm>
              <a:off x="8149301" y="4399627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3125" t="-3448" r="-212500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89189" t="-3448" r="-83784" b="-1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8"/>
                          <a:stretch>
                            <a:fillRect l="-233333" t="-3448" r="-3333" b="-189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26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7F352A30-EF59-A54C-AC6E-BB4BE614401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1174665"/>
                  </p:ext>
                </p:extLst>
              </p:nvPr>
            </p:nvGraphicFramePr>
            <p:xfrm>
              <a:off x="9789431" y="4378334"/>
              <a:ext cx="1242634" cy="938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2250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462492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377892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583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3125" r="-212500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89189" r="-83784" b="-1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9"/>
                          <a:stretch>
                            <a:fillRect l="-233333" r="-3333" b="-1931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024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/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2+0.5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306A6D-CBCB-414F-AC8F-2FD68F36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6" y="5581425"/>
                <a:ext cx="3626506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/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1B8B6A-88BF-BC4E-85B5-4C8CBE842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53" y="5384129"/>
                <a:ext cx="1613647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/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02FB6D-8F63-D34F-BF20-48A0EEBBE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06" y="5374990"/>
                <a:ext cx="1735475" cy="412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/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AEBA09-ED77-2C41-A229-52F11D5E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721" y="5361818"/>
                <a:ext cx="1658531" cy="4239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/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DEA574-6D61-5141-9724-E096DAF9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372" y="5341386"/>
                <a:ext cx="1780359" cy="4239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/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B99ACDC-A045-3F48-BF19-FD96840C7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081" y="5962614"/>
                <a:ext cx="18204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/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9E2A916-2A73-BD49-A56D-C593CF273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577" y="5920331"/>
                <a:ext cx="182575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/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ID3 will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the next split attribute</a:t>
                </a: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F8AFB61-0917-E744-B046-1D705E033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976" y="6389055"/>
                <a:ext cx="4936547" cy="444291"/>
              </a:xfrm>
              <a:prstGeom prst="roundRect">
                <a:avLst/>
              </a:prstGeom>
              <a:blipFill>
                <a:blip r:embed="rId1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0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8DB-0272-3E4F-8967-A38DA68B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Addressing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More Regularization (Constrain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past a fixed depth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with fewer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labels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Do not split leaves where the maximal information gain is less than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Pruning (removing leaves)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Evaluate each split using a validation set and compare the validation error with and without that split (replacing it with the most common label at that point)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Use statistical test to examine whether the split is “informative” (leads to different enough subtrees)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1F1D7-BD41-E74E-B0BA-1C1EA51982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9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AF-8605-1542-AE63-4AE13557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Real-valued features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Need to select threshold for branching</a:t>
                </a:r>
              </a:p>
              <a:p>
                <a:endParaRPr lang="en-US" dirty="0"/>
              </a:p>
              <a:p>
                <a:r>
                  <a:rPr lang="en-US" dirty="0"/>
                  <a:t>Regression (continuous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Change leaf prediction: e.g., average instead of majority vote</a:t>
                </a:r>
              </a:p>
              <a:p>
                <a:pPr lvl="1"/>
                <a:r>
                  <a:rPr lang="en-US" dirty="0"/>
                  <a:t>Change measure for “purity” of data: e.g., squared error of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C5F9D-E1EB-2448-BE92-023CA654E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05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of the next two lectures</a:t>
            </a:r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87" y="1987356"/>
            <a:ext cx="6546196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032" y="2495724"/>
            <a:ext cx="3379500" cy="25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“diverse”, and “on average” they seem good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diverse 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 (Next Two Lectures)</a:t>
            </a:r>
          </a:p>
          <a:p>
            <a:pPr lvl="1"/>
            <a:r>
              <a:rPr lang="en-US" dirty="0"/>
              <a:t>Bagging – Random Forest </a:t>
            </a:r>
          </a:p>
          <a:p>
            <a:pPr lvl="1"/>
            <a:r>
              <a:rPr lang="en-US" dirty="0"/>
              <a:t>Boosting – AdaBoost</a:t>
            </a:r>
          </a:p>
        </p:txBody>
      </p:sp>
    </p:spTree>
    <p:extLst>
      <p:ext uri="{BB962C8B-B14F-4D97-AF65-F5344CB8AC3E}">
        <p14:creationId xmlns:p14="http://schemas.microsoft.com/office/powerpoint/2010/main" val="10700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Reserve </a:t>
                </a:r>
                <a:r>
                  <a:rPr lang="en-US" dirty="0"/>
                  <a:t>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6C2F-AF90-8144-A1FF-7683B23E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29" y="5612260"/>
            <a:ext cx="5393135" cy="10459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E4CF1D2-6146-2A47-AC15-639BA0777C8D}"/>
              </a:ext>
            </a:extLst>
          </p:cNvPr>
          <p:cNvSpPr txBox="1">
            <a:spLocks/>
          </p:cNvSpPr>
          <p:nvPr/>
        </p:nvSpPr>
        <p:spPr>
          <a:xfrm>
            <a:off x="5603600" y="5274257"/>
            <a:ext cx="5880582" cy="15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Cross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/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you cannot say anything “for certain”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2435018-F4A3-B140-BD52-CAF06A7F9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77" y="885366"/>
                <a:ext cx="5488367" cy="1045941"/>
              </a:xfrm>
              <a:prstGeom prst="round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7F6A5-2DE1-804D-B8EA-FC1DA3BB14FC}"/>
              </a:ext>
            </a:extLst>
          </p:cNvPr>
          <p:cNvCxnSpPr/>
          <p:nvPr/>
        </p:nvCxnSpPr>
        <p:spPr>
          <a:xfrm flipV="1">
            <a:off x="8839200" y="1979140"/>
            <a:ext cx="237744" cy="45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23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4">
                <a:extLst>
                  <a:ext uri="{FF2B5EF4-FFF2-40B4-BE49-F238E27FC236}">
                    <a16:creationId xmlns:a16="http://schemas.microsoft.com/office/drawing/2014/main" id="{F171B1BE-4B87-B742-802A-EB5F42FD8F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73483044"/>
                  </p:ext>
                </p:extLst>
              </p:nvPr>
            </p:nvGraphicFramePr>
            <p:xfrm>
              <a:off x="5338292" y="2533254"/>
              <a:ext cx="6276272" cy="25256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57003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18502" t="-2778" r="-881" b="-4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71154" r="-412371" b="-22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145902" r="-412371" b="-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7"/>
                          <a:stretch>
                            <a:fillRect l="-1031" t="-294118" r="-412371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6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862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C097-85FF-1243-BA39-4BA69788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2EF2-CD77-1B4D-AD3C-BFD9AF6F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7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05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29300</TotalTime>
  <Words>2931</Words>
  <Application>Microsoft Macintosh PowerPoint</Application>
  <PresentationFormat>Widescreen</PresentationFormat>
  <Paragraphs>775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Overfitting and Its Cures</vt:lpstr>
      <vt:lpstr>Regularization</vt:lpstr>
      <vt:lpstr>Validation</vt:lpstr>
      <vt:lpstr>Today’s Lecture</vt:lpstr>
      <vt:lpstr>Three Learning Principles</vt:lpstr>
      <vt:lpstr>PowerPoint Presentation</vt:lpstr>
      <vt:lpstr>Occam’s Razor</vt:lpstr>
      <vt:lpstr>Sampling Bias</vt:lpstr>
      <vt:lpstr>What can we do if there are sampling biases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Content of Exam 1 Till Here</vt:lpstr>
      <vt:lpstr>Course Plan</vt:lpstr>
      <vt:lpstr>Decision Tree</vt:lpstr>
      <vt:lpstr>Decision Tree Hypothesis</vt:lpstr>
      <vt:lpstr>Decision Tree Hypothesis</vt:lpstr>
      <vt:lpstr>Decision Tree Hypothesis</vt:lpstr>
      <vt:lpstr>Learning Decision Tree from Data</vt:lpstr>
      <vt:lpstr>Learning Decision Tree from Data</vt:lpstr>
      <vt:lpstr>Template of Greedy-Based Decision Tree Algorithm</vt:lpstr>
      <vt:lpstr>Example</vt:lpstr>
      <vt:lpstr>Example Heuristics</vt:lpstr>
      <vt:lpstr>Split Criteria</vt:lpstr>
      <vt:lpstr>Split Criteria</vt:lpstr>
      <vt:lpstr>Brief Intro to Information Entropy</vt:lpstr>
      <vt:lpstr>Brief Intro to Information Entropy</vt:lpstr>
      <vt:lpstr>Brief Intro to Information Entropy</vt:lpstr>
      <vt:lpstr>ID3: Using Information Gain as Selection Criteria</vt:lpstr>
      <vt:lpstr>ID3: Using Information Gain as Selection Criteria</vt:lpstr>
      <vt:lpstr>Further Addressing Overfitting</vt:lpstr>
      <vt:lpstr>More Discussions</vt:lpstr>
      <vt:lpstr>Ensemble Learning</vt:lpstr>
      <vt:lpstr>Ensemble Learning</vt:lpstr>
      <vt:lpstr>Is Aggregation a Good Idea?</vt:lpstr>
      <vt:lpstr>Is Aggregation a Good Idea?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2795</cp:revision>
  <cp:lastPrinted>2020-02-13T16:58:38Z</cp:lastPrinted>
  <dcterms:created xsi:type="dcterms:W3CDTF">2017-08-24T15:35:37Z</dcterms:created>
  <dcterms:modified xsi:type="dcterms:W3CDTF">2022-02-24T17:08:25Z</dcterms:modified>
</cp:coreProperties>
</file>